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OUE HIROYUKI / 井上 裕之" initials="IH/井裕" lastIdx="2" clrIdx="0">
    <p:extLst>
      <p:ext uri="{19B8F6BF-5375-455C-9EA6-DF929625EA0E}">
        <p15:presenceInfo xmlns:p15="http://schemas.microsoft.com/office/powerpoint/2012/main" userId="S-1-5-21-2304227532-392271255-3195294537-191705" providerId="AD"/>
      </p:ext>
    </p:extLst>
  </p:cmAuthor>
  <p:cmAuthor id="2" name="FUKAE MASATO / 深江 真登" initials="FM/深真" lastIdx="1" clrIdx="1">
    <p:extLst>
      <p:ext uri="{19B8F6BF-5375-455C-9EA6-DF929625EA0E}">
        <p15:presenceInfo xmlns:p15="http://schemas.microsoft.com/office/powerpoint/2012/main" userId="S-1-5-21-2304227532-392271255-3195294537-169173" providerId="AD"/>
      </p:ext>
    </p:extLst>
  </p:cmAuthor>
  <p:cmAuthor id="3" name="KASHIHARA YUSHI / 柏原 祐志" initials="KY/柏祐" lastIdx="1" clrIdx="2">
    <p:extLst>
      <p:ext uri="{19B8F6BF-5375-455C-9EA6-DF929625EA0E}">
        <p15:presenceInfo xmlns:p15="http://schemas.microsoft.com/office/powerpoint/2012/main" userId="S-1-5-21-2304227532-392271255-3195294537-2039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9" d="100"/>
          <a:sy n="99" d="100"/>
        </p:scale>
        <p:origin x="9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2T17:30:15.803" idx="1">
    <p:pos x="2651" y="1178"/>
    <p:text>細かいですが「Permanent copy」です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2T17:32:33.883" idx="2">
    <p:pos x="3482" y="2062"/>
    <p:text>頻繁に使うのでショートカット
Ctrl+shift+M
を紹介するのはいかがでしょう</p:text>
    <p:extLst>
      <p:ext uri="{C676402C-5697-4E1C-873F-D02D1690AC5C}">
        <p15:threadingInfo xmlns:p15="http://schemas.microsoft.com/office/powerpoint/2012/main" timeZoneBias="-540"/>
      </p:ext>
    </p:extLst>
  </p:cm>
  <p:cm authorId="2" dt="2020-10-23T09:43:52.555" idx="1">
    <p:pos x="6441" y="2818"/>
    <p:text>細かいですが、この比較はフェアではないようにみえます。
左を以下のように修正してはいかがでしょうか？
こちらでもパイプ演算子を用いるほうが直感的に分かりやすいことが伝わるかと。
x &lt;- c(2, 4, 6)
y &lt;- c(1, 2, 3)
plot(data.frame(x,y))</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0-10-23T19:25:34.380" idx="1">
    <p:pos x="4867" y="2526"/>
    <p:text>細かいですが、n=100は乱数を100個生成、と説明を追加してもよいかと思いました。</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dirty="0" smtClean="0"/>
              <a:t>R</a:t>
            </a:r>
            <a:r>
              <a:rPr kumimoji="1" lang="ja-JP" altLang="en-US" dirty="0" smtClean="0"/>
              <a:t> </a:t>
            </a:r>
            <a:r>
              <a:rPr kumimoji="1" lang="en-US" altLang="ja-JP" dirty="0" smtClean="0"/>
              <a:t>for</a:t>
            </a:r>
            <a:r>
              <a:rPr kumimoji="1" lang="ja-JP" altLang="en-US" dirty="0" smtClean="0"/>
              <a:t> </a:t>
            </a:r>
            <a:r>
              <a:rPr kumimoji="1" lang="en-US" altLang="ja-JP" dirty="0" smtClean="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R</a:t>
            </a:r>
            <a:r>
              <a:rPr kumimoji="1" lang="ja-JP" altLang="en-US" smtClean="0"/>
              <a:t> </a:t>
            </a:r>
            <a:r>
              <a:rPr kumimoji="1" lang="en-US" altLang="ja-JP" smtClean="0"/>
              <a:t>for</a:t>
            </a:r>
            <a:r>
              <a:rPr kumimoji="1" lang="ja-JP" altLang="en-US" smtClean="0"/>
              <a:t> </a:t>
            </a:r>
            <a:r>
              <a:rPr kumimoji="1" lang="en-US" altLang="ja-JP" smtClean="0"/>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smtClean="0"/>
              <a:t>Save a </a:t>
            </a:r>
            <a:r>
              <a:rPr kumimoji="1" lang="en-US" altLang="ja-JP" dirty="0" err="1" smtClean="0"/>
              <a:t>Permanet</a:t>
            </a:r>
            <a:r>
              <a:rPr kumimoji="1" lang="en-US" altLang="ja-JP" dirty="0" smtClean="0"/>
              <a:t> Coby</a:t>
            </a:r>
            <a:r>
              <a:rPr kumimoji="1" lang="ja-JP" altLang="en-US" dirty="0" smtClean="0"/>
              <a:t>をクリックしてください</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Project</a:t>
            </a:r>
            <a:r>
              <a:rPr lang="ja-JP" altLang="en-US" dirty="0" smtClean="0"/>
              <a:t>が各自の</a:t>
            </a:r>
            <a:r>
              <a:rPr lang="en-US" altLang="ja-JP" dirty="0" smtClean="0"/>
              <a:t>Workspace</a:t>
            </a:r>
            <a:r>
              <a:rPr lang="ja-JP" altLang="en-US" dirty="0" smtClean="0"/>
              <a:t>にコピーされます</a:t>
            </a:r>
            <a:endParaRPr lang="en-US" altLang="ja-JP" dirty="0" smtClean="0"/>
          </a:p>
          <a:p>
            <a:r>
              <a:rPr lang="ja-JP" altLang="en-US" dirty="0" smtClean="0"/>
              <a:t>この操作により、修正がオリジナルに反映されなくなります</a:t>
            </a:r>
            <a:endParaRPr lang="en-US" altLang="ja-JP" dirty="0" smtClean="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smtClean="0">
                <a:solidFill>
                  <a:srgbClr val="FFC000"/>
                </a:solidFill>
              </a:rPr>
              <a:t>R</a:t>
            </a:r>
            <a:r>
              <a:rPr kumimoji="1" lang="ja-JP" altLang="en-US" sz="2800" b="1" dirty="0" smtClean="0">
                <a:solidFill>
                  <a:srgbClr val="FFC000"/>
                </a:solidFill>
              </a:rPr>
              <a:t> </a:t>
            </a:r>
            <a:r>
              <a:rPr kumimoji="1" lang="en-US" altLang="ja-JP" sz="2800" b="1" dirty="0" smtClean="0">
                <a:solidFill>
                  <a:srgbClr val="FFC000"/>
                </a:solidFill>
              </a:rPr>
              <a:t>Script</a:t>
            </a:r>
            <a:r>
              <a:rPr kumimoji="1" lang="ja-JP" altLang="en-US" sz="2800" b="1" dirty="0" smtClean="0">
                <a:solidFill>
                  <a:srgbClr val="FFC000"/>
                </a:solidFill>
              </a:rPr>
              <a:t>を選択してください</a:t>
            </a:r>
            <a:endParaRPr kumimoji="1" lang="ja-JP" altLang="en-US" sz="2800" b="1" dirty="0">
              <a:solidFill>
                <a:srgbClr val="FFC000"/>
              </a:solidFill>
            </a:endParaRP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smtClean="0">
                <a:solidFill>
                  <a:schemeClr val="accent6"/>
                </a:solidFill>
              </a:rPr>
              <a:t>このスペースに</a:t>
            </a:r>
            <a:r>
              <a:rPr lang="en-US" altLang="ja-JP" sz="2800" b="1" dirty="0" smtClean="0">
                <a:solidFill>
                  <a:schemeClr val="accent6"/>
                </a:solidFill>
              </a:rPr>
              <a:t/>
            </a:r>
            <a:br>
              <a:rPr lang="en-US" altLang="ja-JP" sz="2800" b="1" dirty="0" smtClean="0">
                <a:solidFill>
                  <a:schemeClr val="accent6"/>
                </a:solidFill>
              </a:rPr>
            </a:br>
            <a:r>
              <a:rPr lang="ja-JP" altLang="en-US" sz="2800" b="1" dirty="0" smtClean="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コードの実行は緑の矢印ボタン</a:t>
            </a:r>
            <a:endParaRPr kumimoji="1" lang="ja-JP" altLang="en-US" sz="2800" b="1" dirty="0">
              <a:solidFill>
                <a:srgbClr val="FFC000"/>
              </a:solidFill>
            </a:endParaRPr>
          </a:p>
        </p:txBody>
      </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smtClean="0">
                <a:solidFill>
                  <a:srgbClr val="0070C0"/>
                </a:solidFill>
              </a:rPr>
              <a:t>x </a:t>
            </a:r>
            <a:r>
              <a:rPr lang="en-US" altLang="ja-JP" sz="2800" dirty="0">
                <a:solidFill>
                  <a:srgbClr val="0070C0"/>
                </a:solidFill>
              </a:rPr>
              <a:t>&lt;- c(2, 4, 6</a:t>
            </a:r>
            <a:r>
              <a:rPr lang="en-US" altLang="ja-JP" sz="2800" dirty="0" smtClean="0">
                <a:solidFill>
                  <a:srgbClr val="0070C0"/>
                </a:solidFill>
              </a:rPr>
              <a:t>)</a:t>
            </a:r>
          </a:p>
          <a:p>
            <a:pPr marL="0" indent="0">
              <a:buNone/>
            </a:pPr>
            <a:r>
              <a:rPr lang="en-US" altLang="ja-JP" dirty="0" smtClean="0"/>
              <a:t>x</a:t>
            </a:r>
            <a:r>
              <a:rPr lang="ja-JP" altLang="en-US" dirty="0" smtClean="0"/>
              <a:t>に</a:t>
            </a:r>
            <a:r>
              <a:rPr lang="en-US" altLang="ja-JP" dirty="0" smtClean="0"/>
              <a:t>2, 4, 6</a:t>
            </a:r>
            <a:r>
              <a:rPr lang="ja-JP" altLang="en-US" dirty="0" smtClean="0"/>
              <a:t>の数字の列を代入（付値）</a:t>
            </a:r>
            <a:r>
              <a:rPr lang="ja-JP" altLang="en-US" dirty="0" err="1" smtClean="0"/>
              <a:t>するの</a:t>
            </a:r>
            <a:r>
              <a:rPr lang="ja-JP" altLang="en-US" dirty="0" smtClean="0"/>
              <a:t>意味</a:t>
            </a:r>
            <a:endParaRPr lang="en-US" altLang="ja-JP" dirty="0" smtClean="0"/>
          </a:p>
          <a:p>
            <a:pPr marL="0" indent="0">
              <a:buNone/>
            </a:pPr>
            <a:r>
              <a:rPr lang="en-US" altLang="ja-JP" dirty="0" smtClean="0"/>
              <a:t>c()</a:t>
            </a:r>
            <a:r>
              <a:rPr lang="ja-JP" altLang="en-US" dirty="0" smtClean="0"/>
              <a:t>は数字の列（ベクトル）を作成する関数</a:t>
            </a:r>
            <a:endParaRPr lang="en-US" altLang="ja-JP" dirty="0" smtClean="0"/>
          </a:p>
          <a:p>
            <a:pPr marL="0" indent="0">
              <a:buNone/>
            </a:pPr>
            <a:r>
              <a:rPr lang="ja-JP" altLang="en-US" dirty="0" smtClean="0"/>
              <a:t>大文字と小文字は区別される</a:t>
            </a:r>
            <a:endParaRPr lang="en-US" altLang="ja-JP" dirty="0" smtClean="0"/>
          </a:p>
          <a:p>
            <a:pPr marL="0" indent="0">
              <a:buNone/>
            </a:pPr>
            <a:endParaRPr lang="en-US" altLang="ja-JP" dirty="0"/>
          </a:p>
          <a:p>
            <a:pPr marL="0" indent="0">
              <a:buNone/>
            </a:pPr>
            <a:r>
              <a:rPr lang="en-US" altLang="ja-JP" dirty="0" smtClean="0">
                <a:solidFill>
                  <a:srgbClr val="0070C0"/>
                </a:solidFill>
              </a:rPr>
              <a:t>y &lt;- matrix(c(1,2,3,4,5,6), </a:t>
            </a:r>
            <a:r>
              <a:rPr lang="en-US" altLang="ja-JP" dirty="0" err="1" smtClean="0">
                <a:solidFill>
                  <a:srgbClr val="0070C0"/>
                </a:solidFill>
              </a:rPr>
              <a:t>ncol</a:t>
            </a:r>
            <a:r>
              <a:rPr lang="en-US" altLang="ja-JP" dirty="0" smtClean="0">
                <a:solidFill>
                  <a:srgbClr val="0070C0"/>
                </a:solidFill>
              </a:rPr>
              <a:t>=2)</a:t>
            </a:r>
          </a:p>
          <a:p>
            <a:pPr marL="0" indent="0">
              <a:buNone/>
            </a:pPr>
            <a:r>
              <a:rPr kumimoji="1" lang="en-US" altLang="ja-JP" dirty="0" smtClean="0"/>
              <a:t>1,2,3,4,5,6</a:t>
            </a:r>
            <a:r>
              <a:rPr kumimoji="1" lang="ja-JP" altLang="en-US" dirty="0" smtClean="0"/>
              <a:t>の数字の列を、列数が２列のマトリクスにし、</a:t>
            </a:r>
            <a:r>
              <a:rPr kumimoji="1" lang="en-US" altLang="ja-JP" dirty="0" smtClean="0"/>
              <a:t>y</a:t>
            </a:r>
            <a:r>
              <a:rPr kumimoji="1" lang="ja-JP" altLang="en-US" dirty="0" smtClean="0"/>
              <a:t>に代入する</a:t>
            </a:r>
            <a:endParaRPr kumimoji="1" lang="en-US" altLang="ja-JP" dirty="0" smtClean="0"/>
          </a:p>
          <a:p>
            <a:pPr marL="0" indent="0">
              <a:buNone/>
            </a:pPr>
            <a:endParaRPr lang="en-US" altLang="ja-JP" dirty="0"/>
          </a:p>
          <a:p>
            <a:pPr marL="0" indent="0">
              <a:buNone/>
            </a:pPr>
            <a:r>
              <a:rPr kumimoji="1" lang="ja-JP" altLang="en-US" dirty="0" smtClean="0">
                <a:solidFill>
                  <a:srgbClr val="0070C0"/>
                </a:solidFill>
              </a:rPr>
              <a:t>関数</a:t>
            </a:r>
            <a:r>
              <a:rPr kumimoji="1" lang="en-US" altLang="ja-JP" dirty="0" smtClean="0">
                <a:solidFill>
                  <a:srgbClr val="0070C0"/>
                </a:solidFill>
              </a:rPr>
              <a:t>(</a:t>
            </a:r>
            <a:r>
              <a:rPr kumimoji="1" lang="ja-JP" altLang="en-US" dirty="0" smtClean="0">
                <a:solidFill>
                  <a:srgbClr val="0070C0"/>
                </a:solidFill>
              </a:rPr>
              <a:t>引数</a:t>
            </a:r>
            <a:r>
              <a:rPr lang="ja-JP" altLang="en-US" dirty="0" smtClean="0">
                <a:solidFill>
                  <a:srgbClr val="0070C0"/>
                </a:solidFill>
              </a:rPr>
              <a:t>１</a:t>
            </a:r>
            <a:r>
              <a:rPr lang="en-US" altLang="ja-JP" dirty="0" smtClean="0">
                <a:solidFill>
                  <a:srgbClr val="0070C0"/>
                </a:solidFill>
              </a:rPr>
              <a:t>=</a:t>
            </a:r>
            <a:r>
              <a:rPr kumimoji="1" lang="ja-JP" altLang="en-US" dirty="0" smtClean="0">
                <a:solidFill>
                  <a:srgbClr val="0070C0"/>
                </a:solidFill>
              </a:rPr>
              <a:t>対象</a:t>
            </a:r>
            <a:r>
              <a:rPr kumimoji="1" lang="en-US" altLang="ja-JP" dirty="0" smtClean="0">
                <a:solidFill>
                  <a:srgbClr val="0070C0"/>
                </a:solidFill>
              </a:rPr>
              <a:t>, </a:t>
            </a:r>
            <a:r>
              <a:rPr kumimoji="1" lang="ja-JP" altLang="en-US" dirty="0" smtClean="0">
                <a:solidFill>
                  <a:srgbClr val="0070C0"/>
                </a:solidFill>
              </a:rPr>
              <a:t>引数２</a:t>
            </a:r>
            <a:r>
              <a:rPr kumimoji="1" lang="en-US" altLang="ja-JP" dirty="0" smtClean="0">
                <a:solidFill>
                  <a:srgbClr val="0070C0"/>
                </a:solidFill>
              </a:rPr>
              <a:t>=…, </a:t>
            </a:r>
            <a:r>
              <a:rPr kumimoji="1" lang="ja-JP" altLang="en-US" dirty="0" smtClean="0">
                <a:solidFill>
                  <a:srgbClr val="0070C0"/>
                </a:solidFill>
              </a:rPr>
              <a:t>引数３</a:t>
            </a:r>
            <a:r>
              <a:rPr kumimoji="1" lang="en-US" altLang="ja-JP" dirty="0" smtClean="0">
                <a:solidFill>
                  <a:srgbClr val="0070C0"/>
                </a:solidFill>
              </a:rPr>
              <a:t>=…, …)</a:t>
            </a:r>
            <a:r>
              <a:rPr kumimoji="1" lang="ja-JP" altLang="en-US" dirty="0" smtClean="0"/>
              <a:t>というパターンが多い</a:t>
            </a:r>
            <a:endParaRPr kumimoji="1" lang="en-US" altLang="ja-JP" dirty="0" smtClean="0"/>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smtClean="0"/>
              <a:t>主にベクトル、マトリクス、データフレーム、リストの４つ</a:t>
            </a:r>
            <a:endParaRPr kumimoji="1" lang="en-US" altLang="ja-JP" dirty="0" smtClean="0"/>
          </a:p>
          <a:p>
            <a:pPr marL="0" lvl="1" indent="0">
              <a:buNone/>
            </a:pPr>
            <a:endParaRPr lang="en-US" altLang="ja-JP" dirty="0"/>
          </a:p>
          <a:p>
            <a:pPr marL="0" lvl="1" indent="0">
              <a:buNone/>
            </a:pPr>
            <a:r>
              <a:rPr kumimoji="1" lang="ja-JP" altLang="en-US" dirty="0" smtClean="0"/>
              <a:t>ベクトル</a:t>
            </a:r>
            <a:endParaRPr kumimoji="1" lang="en-US" altLang="ja-JP" dirty="0" smtClean="0"/>
          </a:p>
          <a:p>
            <a:pPr marL="0" lvl="1" indent="0">
              <a:buNone/>
            </a:pPr>
            <a:r>
              <a:rPr lang="ja-JP" altLang="en-US" dirty="0" smtClean="0"/>
              <a:t>数値や文字が並んでいるデータ</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85" y="5162512"/>
            <a:ext cx="6108676" cy="775704"/>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smtClean="0"/>
          </a:p>
          <a:p>
            <a:pPr marL="342900" lvl="1" indent="-342900"/>
            <a:r>
              <a:rPr lang="ja-JP" altLang="en-US" dirty="0" smtClean="0"/>
              <a:t>行列形式に並んだデータ</a:t>
            </a:r>
            <a:endParaRPr lang="en-US" altLang="ja-JP" dirty="0" smtClean="0"/>
          </a:p>
          <a:p>
            <a:pPr marL="342900" lvl="1" indent="-342900"/>
            <a:r>
              <a:rPr lang="ja-JP" altLang="en-US" dirty="0" smtClean="0"/>
              <a:t>列</a:t>
            </a:r>
            <a:r>
              <a:rPr lang="ja-JP" altLang="en-US" dirty="0"/>
              <a:t>優先</a:t>
            </a:r>
            <a:endParaRPr lang="en-US" altLang="ja-JP" dirty="0" smtClean="0"/>
          </a:p>
          <a:p>
            <a:pPr marL="342900" lvl="1" indent="-342900"/>
            <a:r>
              <a:rPr kumimoji="1" lang="ja-JP" altLang="en-US" dirty="0" smtClean="0"/>
              <a:t>数値と文字の混在不可　－＞　全て文字データとなる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データフレーム</a:t>
            </a:r>
            <a:endParaRPr lang="en-US" altLang="ja-JP" dirty="0" smtClean="0"/>
          </a:p>
          <a:p>
            <a:pPr marL="0" lvl="1" indent="0">
              <a:buNone/>
            </a:pPr>
            <a:r>
              <a:rPr lang="ja-JP" altLang="en-US" dirty="0" smtClean="0"/>
              <a:t>列が異なれば数値と文字両方扱える</a:t>
            </a: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a:p>
            <a:pPr marL="0" lvl="1" indent="0">
              <a:buNone/>
            </a:pPr>
            <a:r>
              <a:rPr lang="ja-JP" altLang="en-US" dirty="0" smtClean="0"/>
              <a:t>データフレームの列は　データフレーム名</a:t>
            </a:r>
            <a:r>
              <a:rPr lang="en-US" altLang="ja-JP" dirty="0" smtClean="0"/>
              <a:t>$</a:t>
            </a:r>
            <a:r>
              <a:rPr lang="ja-JP" altLang="en-US" dirty="0" smtClean="0"/>
              <a:t>列名　で参照する</a:t>
            </a:r>
            <a:endParaRPr lang="en-US" altLang="ja-JP" dirty="0" smtClean="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リスト</a:t>
            </a:r>
            <a:endParaRPr lang="en-US" altLang="ja-JP" dirty="0" smtClean="0"/>
          </a:p>
          <a:p>
            <a:pPr marL="342900" lvl="1" indent="-342900"/>
            <a:r>
              <a:rPr lang="ja-JP" altLang="en-US" dirty="0" smtClean="0"/>
              <a:t>データをまとめたもの</a:t>
            </a:r>
            <a:endParaRPr lang="en-US" altLang="ja-JP" dirty="0" smtClean="0"/>
          </a:p>
          <a:p>
            <a:pPr marL="342900" lvl="1" indent="-342900"/>
            <a:r>
              <a:rPr lang="ja-JP" altLang="en-US" dirty="0" smtClean="0"/>
              <a:t>リスト</a:t>
            </a:r>
            <a:r>
              <a:rPr lang="ja-JP" altLang="en-US" dirty="0"/>
              <a:t>名</a:t>
            </a:r>
            <a:r>
              <a:rPr lang="en-US" altLang="ja-JP" dirty="0" smtClean="0"/>
              <a:t>$</a:t>
            </a:r>
            <a:r>
              <a:rPr lang="ja-JP" altLang="en-US" dirty="0" smtClean="0"/>
              <a:t>要素名で、リスト内の</a:t>
            </a:r>
            <a:r>
              <a:rPr lang="en-US" altLang="ja-JP" dirty="0" smtClean="0"/>
              <a:t/>
            </a:r>
            <a:br>
              <a:rPr lang="en-US" altLang="ja-JP" dirty="0" smtClean="0"/>
            </a:br>
            <a:r>
              <a:rPr lang="ja-JP" altLang="en-US" dirty="0" smtClean="0"/>
              <a:t>要素を参照できる</a:t>
            </a:r>
            <a:endParaRPr lang="en-US" altLang="ja-JP" dirty="0" smtClean="0"/>
          </a:p>
          <a:p>
            <a:pPr marL="342900" lvl="1" indent="-342900"/>
            <a:r>
              <a:rPr lang="ja-JP" altLang="en-US" dirty="0" smtClean="0"/>
              <a:t>関数の結果として</a:t>
            </a:r>
            <a:r>
              <a:rPr lang="en-US" altLang="ja-JP" dirty="0" smtClean="0"/>
              <a:t/>
            </a:r>
            <a:br>
              <a:rPr lang="en-US" altLang="ja-JP" dirty="0" smtClean="0"/>
            </a:br>
            <a:r>
              <a:rPr lang="ja-JP" altLang="en-US" dirty="0" smtClean="0"/>
              <a:t>用いられることが多い</a:t>
            </a:r>
            <a:r>
              <a:rPr lang="en-US" altLang="ja-JP" dirty="0" smtClean="0"/>
              <a:t/>
            </a:r>
            <a:br>
              <a:rPr lang="en-US" altLang="ja-JP" dirty="0" smtClean="0"/>
            </a:b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 studio</a:t>
            </a:r>
            <a:r>
              <a:rPr lang="ja-JP" altLang="en-US" b="1" dirty="0" err="1" smtClean="0">
                <a:solidFill>
                  <a:schemeClr val="tx1">
                    <a:lumMod val="50000"/>
                    <a:lumOff val="50000"/>
                  </a:schemeClr>
                </a:solidFill>
              </a:rPr>
              <a:t>での</a:t>
            </a:r>
            <a:r>
              <a:rPr lang="ja-JP" altLang="en-US" b="1" dirty="0" smtClean="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smtClean="0"/>
              <a:t>関数のカッコ内で</a:t>
            </a:r>
            <a:r>
              <a:rPr kumimoji="1" lang="en-US" altLang="ja-JP" dirty="0" smtClean="0"/>
              <a:t>Tab</a:t>
            </a:r>
            <a:r>
              <a:rPr kumimoji="1" lang="ja-JP" altLang="en-US" dirty="0" smtClean="0"/>
              <a:t>キーを押すと、引数の候補が表示される</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マウスによる選択箇所により、実行されるコードが変わる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smtClean="0"/>
                <a:t>この行を実行</a:t>
              </a:r>
              <a:endParaRPr kumimoji="1" lang="ja-JP" altLang="en-US" sz="2800" b="1" dirty="0"/>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smtClean="0"/>
                <a:t>選択した範囲を実行</a:t>
              </a:r>
              <a:endParaRPr kumimoji="1" lang="ja-JP" altLang="en-US" sz="2800" b="1" dirty="0"/>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err="1" smtClean="0"/>
              <a:t>Rstudio</a:t>
            </a:r>
            <a:r>
              <a:rPr lang="en-US" altLang="ja-JP" dirty="0" smtClean="0"/>
              <a:t> cloud</a:t>
            </a:r>
            <a:r>
              <a:rPr lang="ja-JP" altLang="en-US" dirty="0" smtClean="0"/>
              <a:t>にログインし、</a:t>
            </a:r>
            <a:r>
              <a:rPr lang="en-US" altLang="ja-JP" dirty="0" err="1" smtClean="0"/>
              <a:t>Rstudio</a:t>
            </a:r>
            <a:r>
              <a:rPr lang="en-US" altLang="ja-JP" dirty="0" smtClean="0"/>
              <a:t> cloud</a:t>
            </a:r>
            <a:r>
              <a:rPr lang="ja-JP" altLang="en-US" dirty="0" smtClean="0"/>
              <a:t>で以下のコードを</a:t>
            </a:r>
            <a:r>
              <a:rPr lang="en-US" altLang="ja-JP" dirty="0" smtClean="0"/>
              <a:t/>
            </a:r>
            <a:br>
              <a:rPr lang="en-US" altLang="ja-JP" dirty="0" smtClean="0"/>
            </a:br>
            <a:r>
              <a:rPr lang="ja-JP" altLang="en-US" dirty="0" smtClean="0"/>
              <a:t>実行してください</a:t>
            </a:r>
            <a:endParaRPr lang="en-US" altLang="ja-JP" dirty="0" smtClean="0"/>
          </a:p>
          <a:p>
            <a:pPr marL="0" indent="0">
              <a:buNone/>
            </a:pPr>
            <a:endParaRPr lang="en-US" altLang="ja-JP" dirty="0" smtClean="0"/>
          </a:p>
          <a:p>
            <a:pPr marL="0" indent="0">
              <a:buNone/>
            </a:pPr>
            <a:r>
              <a:rPr lang="en-US" altLang="ja-JP" dirty="0" smtClean="0">
                <a:solidFill>
                  <a:srgbClr val="0070C0"/>
                </a:solidFill>
              </a:rPr>
              <a:t>x </a:t>
            </a:r>
            <a:r>
              <a:rPr lang="en-US" altLang="ja-JP" dirty="0">
                <a:solidFill>
                  <a:srgbClr val="0070C0"/>
                </a:solidFill>
              </a:rPr>
              <a:t>&lt;- c(2, 4, 6)</a:t>
            </a:r>
          </a:p>
          <a:p>
            <a:pPr marL="0" indent="0">
              <a:buNone/>
            </a:pPr>
            <a:r>
              <a:rPr lang="en-US" altLang="ja-JP" dirty="0" smtClean="0">
                <a:solidFill>
                  <a:srgbClr val="0070C0"/>
                </a:solidFill>
              </a:rPr>
              <a:t>y &lt;- c(1, 2, 3)</a:t>
            </a:r>
          </a:p>
          <a:p>
            <a:pPr marL="0" indent="0">
              <a:buNone/>
            </a:pPr>
            <a:r>
              <a:rPr lang="en-US" altLang="ja-JP" dirty="0" smtClean="0">
                <a:solidFill>
                  <a:srgbClr val="0070C0"/>
                </a:solidFill>
              </a:rPr>
              <a:t>data &lt;- </a:t>
            </a:r>
            <a:r>
              <a:rPr lang="en-US" altLang="ja-JP" dirty="0" err="1" smtClean="0">
                <a:solidFill>
                  <a:srgbClr val="0070C0"/>
                </a:solidFill>
              </a:rPr>
              <a:t>data.frame</a:t>
            </a:r>
            <a:r>
              <a:rPr lang="en-US" altLang="ja-JP" dirty="0" smtClean="0">
                <a:solidFill>
                  <a:srgbClr val="0070C0"/>
                </a:solidFill>
              </a:rPr>
              <a:t>(</a:t>
            </a:r>
            <a:r>
              <a:rPr lang="en-US" altLang="ja-JP" dirty="0" err="1" smtClean="0">
                <a:solidFill>
                  <a:srgbClr val="0070C0"/>
                </a:solidFill>
              </a:rPr>
              <a:t>x,y</a:t>
            </a:r>
            <a:r>
              <a:rPr lang="en-US" altLang="ja-JP" dirty="0" smtClean="0">
                <a:solidFill>
                  <a:srgbClr val="0070C0"/>
                </a:solidFill>
              </a:rPr>
              <a:t>)</a:t>
            </a:r>
          </a:p>
          <a:p>
            <a:pPr marL="0" indent="0">
              <a:buNone/>
            </a:pPr>
            <a:r>
              <a:rPr lang="en-US" altLang="ja-JP" dirty="0" smtClean="0">
                <a:solidFill>
                  <a:srgbClr val="0070C0"/>
                </a:solidFill>
              </a:rPr>
              <a:t>plot(data)</a:t>
            </a:r>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とは</a:t>
            </a:r>
            <a:endParaRPr kumimoji="1" lang="en-US" altLang="ja-JP" dirty="0" smtClean="0"/>
          </a:p>
          <a:p>
            <a:r>
              <a:rPr kumimoji="1" lang="en-US" altLang="ja-JP" dirty="0" err="1" smtClean="0"/>
              <a:t>Rstudio</a:t>
            </a:r>
            <a:r>
              <a:rPr kumimoji="1" lang="ja-JP" altLang="en-US" dirty="0" smtClean="0"/>
              <a:t>の操作</a:t>
            </a:r>
            <a:endParaRPr kumimoji="1" lang="en-US" altLang="ja-JP" dirty="0" smtClean="0"/>
          </a:p>
          <a:p>
            <a:r>
              <a:rPr lang="en-US" altLang="ja-JP" dirty="0" smtClean="0"/>
              <a:t>Package</a:t>
            </a:r>
            <a:r>
              <a:rPr lang="ja-JP" altLang="en-US" dirty="0" smtClean="0"/>
              <a:t>による機能拡張</a:t>
            </a:r>
            <a:endParaRPr kumimoji="1"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smtClean="0"/>
              <a:t>エディタに入力し実行したコードが</a:t>
            </a:r>
            <a:r>
              <a:rPr kumimoji="1" lang="en-US" altLang="ja-JP" dirty="0" smtClean="0"/>
              <a:t/>
            </a:r>
            <a:br>
              <a:rPr kumimoji="1" lang="en-US" altLang="ja-JP" dirty="0" smtClean="0"/>
            </a:br>
            <a:r>
              <a:rPr kumimoji="1" lang="ja-JP" altLang="en-US" dirty="0" smtClean="0"/>
              <a:t>コンソールに表示され、</a:t>
            </a:r>
            <a:endParaRPr kumimoji="1" lang="en-US" altLang="ja-JP" dirty="0" smtClean="0"/>
          </a:p>
          <a:p>
            <a:pPr marL="0" indent="0">
              <a:buNone/>
            </a:pPr>
            <a:r>
              <a:rPr kumimoji="1" lang="ja-JP" altLang="en-US" dirty="0" smtClean="0"/>
              <a:t>グラフが作成されます。</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Package</a:t>
            </a:r>
            <a:r>
              <a:rPr kumimoji="1" lang="ja-JP" altLang="en-US" dirty="0" smtClean="0"/>
              <a:t>をインストールすることにより機能を追加することができる</a:t>
            </a:r>
            <a:endParaRPr kumimoji="1" lang="en-US" altLang="ja-JP" dirty="0" smtClean="0"/>
          </a:p>
          <a:p>
            <a:r>
              <a:rPr lang="ja-JP" altLang="en-US" dirty="0" smtClean="0"/>
              <a:t>本日使用する主な</a:t>
            </a:r>
            <a:r>
              <a:rPr lang="en-US" altLang="ja-JP" dirty="0" smtClean="0"/>
              <a:t>package</a:t>
            </a:r>
          </a:p>
          <a:p>
            <a:pPr lvl="1">
              <a:buFont typeface="Wingdings" panose="05000000000000000000" pitchFamily="2" charset="2"/>
              <a:buChar char="ü"/>
              <a:tabLst>
                <a:tab pos="2155825" algn="l"/>
              </a:tabLst>
            </a:pPr>
            <a:r>
              <a:rPr lang="en-US" altLang="ja-JP" dirty="0" err="1" smtClean="0"/>
              <a:t>dplyr</a:t>
            </a:r>
            <a:r>
              <a:rPr lang="en-US" altLang="ja-JP" dirty="0" smtClean="0"/>
              <a:t>	</a:t>
            </a:r>
            <a:r>
              <a:rPr lang="ja-JP" altLang="en-US" dirty="0" smtClean="0"/>
              <a:t>データの加工</a:t>
            </a:r>
            <a:endParaRPr lang="en-US" altLang="ja-JP" dirty="0"/>
          </a:p>
          <a:p>
            <a:pPr lvl="1">
              <a:buFont typeface="Wingdings" panose="05000000000000000000" pitchFamily="2" charset="2"/>
              <a:buChar char="ü"/>
              <a:tabLst>
                <a:tab pos="2155825" algn="l"/>
              </a:tabLst>
            </a:pPr>
            <a:r>
              <a:rPr lang="en-US" altLang="ja-JP" dirty="0" smtClean="0"/>
              <a:t>ggplot2	</a:t>
            </a:r>
            <a:r>
              <a:rPr lang="ja-JP" altLang="en-US" dirty="0" smtClean="0"/>
              <a:t>グラフ作成</a:t>
            </a:r>
            <a:endParaRPr lang="en-US" altLang="ja-JP" dirty="0"/>
          </a:p>
          <a:p>
            <a:pPr lvl="1">
              <a:buFont typeface="Wingdings" panose="05000000000000000000" pitchFamily="2" charset="2"/>
              <a:buChar char="ü"/>
              <a:tabLst>
                <a:tab pos="2155825" algn="l"/>
              </a:tabLst>
            </a:pPr>
            <a:r>
              <a:rPr lang="en-US" altLang="ja-JP" dirty="0" err="1" smtClean="0"/>
              <a:t>readr</a:t>
            </a:r>
            <a:r>
              <a:rPr lang="en-US" altLang="ja-JP" dirty="0" smtClean="0"/>
              <a:t>	</a:t>
            </a:r>
            <a:r>
              <a:rPr lang="ja-JP" altLang="en-US" dirty="0" smtClean="0"/>
              <a:t>データの読み込み</a:t>
            </a:r>
            <a:endParaRPr lang="en-US" altLang="ja-JP" dirty="0"/>
          </a:p>
          <a:p>
            <a:pPr lvl="1">
              <a:buFont typeface="Wingdings" panose="05000000000000000000" pitchFamily="2" charset="2"/>
              <a:buChar char="ü"/>
              <a:tabLst>
                <a:tab pos="2155825" algn="l"/>
              </a:tabLst>
            </a:pPr>
            <a:r>
              <a:rPr lang="en-US" altLang="ja-JP" dirty="0" err="1" smtClean="0"/>
              <a:t>gridExtra</a:t>
            </a:r>
            <a:r>
              <a:rPr lang="en-US" altLang="ja-JP" dirty="0" smtClean="0"/>
              <a:t>	</a:t>
            </a:r>
            <a:r>
              <a:rPr lang="ja-JP" altLang="en-US" dirty="0" smtClean="0"/>
              <a:t>グラフ表示</a:t>
            </a:r>
            <a:endParaRPr lang="en-US" altLang="ja-JP" dirty="0"/>
          </a:p>
          <a:p>
            <a:pPr lvl="1">
              <a:buFont typeface="Wingdings" panose="05000000000000000000" pitchFamily="2" charset="2"/>
              <a:buChar char="ü"/>
              <a:tabLst>
                <a:tab pos="2155825" algn="l"/>
              </a:tabLst>
            </a:pPr>
            <a:r>
              <a:rPr lang="en-US" altLang="ja-JP" dirty="0" err="1" smtClean="0"/>
              <a:t>GGally</a:t>
            </a:r>
            <a:r>
              <a:rPr lang="en-US" altLang="ja-JP" dirty="0" smtClean="0"/>
              <a:t>	</a:t>
            </a:r>
            <a:r>
              <a:rPr lang="ja-JP" altLang="en-US" dirty="0" smtClean="0"/>
              <a:t>グラフ表示</a:t>
            </a:r>
            <a:endParaRPr kumimoji="1" lang="en-US" altLang="ja-JP" dirty="0" smtClean="0"/>
          </a:p>
          <a:p>
            <a:r>
              <a:rPr lang="en-US" altLang="ja-JP" dirty="0" smtClean="0"/>
              <a:t>Package</a:t>
            </a:r>
            <a:r>
              <a:rPr lang="ja-JP" altLang="en-US" dirty="0" smtClean="0"/>
              <a:t>をインストールする</a:t>
            </a:r>
            <a:endParaRPr lang="en-US" altLang="ja-JP" dirty="0" smtClean="0"/>
          </a:p>
          <a:p>
            <a:pPr lvl="1">
              <a:buFont typeface="Wingdings" panose="05000000000000000000" pitchFamily="2" charset="2"/>
              <a:buChar char="Ø"/>
            </a:pPr>
            <a:r>
              <a:rPr lang="en-US" altLang="ja-JP" dirty="0" err="1" smtClean="0"/>
              <a:t>install.packages</a:t>
            </a:r>
            <a:r>
              <a:rPr lang="en-US" altLang="ja-JP" dirty="0" smtClean="0"/>
              <a:t>(“</a:t>
            </a:r>
            <a:r>
              <a:rPr lang="en-US" altLang="ja-JP" dirty="0" err="1" smtClean="0"/>
              <a:t>dplyr</a:t>
            </a:r>
            <a:r>
              <a:rPr lang="en-US" altLang="ja-JP" dirty="0" smtClean="0"/>
              <a:t>")</a:t>
            </a:r>
          </a:p>
          <a:p>
            <a:r>
              <a:rPr kumimoji="1" lang="en-US" altLang="ja-JP" dirty="0" smtClean="0"/>
              <a:t>Package</a:t>
            </a:r>
            <a:r>
              <a:rPr kumimoji="1" lang="ja-JP" altLang="en-US" dirty="0" smtClean="0"/>
              <a:t>を使う</a:t>
            </a:r>
            <a:endParaRPr kumimoji="1" lang="en-US" altLang="ja-JP" dirty="0" smtClean="0"/>
          </a:p>
          <a:p>
            <a:pPr lvl="1">
              <a:buFont typeface="Wingdings" panose="05000000000000000000" pitchFamily="2" charset="2"/>
              <a:buChar char="Ø"/>
            </a:pPr>
            <a:r>
              <a:rPr kumimoji="1" lang="en-US" altLang="ja-JP" dirty="0" smtClean="0"/>
              <a:t>library(</a:t>
            </a:r>
            <a:r>
              <a:rPr kumimoji="1" lang="en-US" altLang="ja-JP" dirty="0" err="1" smtClean="0"/>
              <a:t>dplyr</a:t>
            </a:r>
            <a:r>
              <a:rPr kumimoji="1" lang="en-US" altLang="ja-JP" dirty="0" smtClean="0"/>
              <a:t>)</a:t>
            </a: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パイプ演算子　</a:t>
            </a:r>
            <a:r>
              <a:rPr lang="en-US" altLang="ja-JP" b="1" dirty="0" smtClean="0">
                <a:solidFill>
                  <a:schemeClr val="tx1">
                    <a:lumMod val="50000"/>
                    <a:lumOff val="50000"/>
                  </a:schemeClr>
                </a:solidFill>
              </a:rPr>
              <a:t>%&gt;%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smtClean="0"/>
              <a:t>package</a:t>
            </a:r>
            <a:r>
              <a:rPr kumimoji="1" lang="ja-JP" altLang="en-US" dirty="0" smtClean="0"/>
              <a:t>の</a:t>
            </a:r>
            <a:r>
              <a:rPr kumimoji="1" lang="en-US" altLang="ja-JP" dirty="0" err="1" smtClean="0"/>
              <a:t>dplyr</a:t>
            </a:r>
            <a:r>
              <a:rPr kumimoji="1" lang="ja-JP" altLang="en-US" dirty="0" smtClean="0"/>
              <a:t>により使用可能になる</a:t>
            </a:r>
            <a:endParaRPr kumimoji="1" lang="en-US" altLang="ja-JP" dirty="0" smtClean="0"/>
          </a:p>
          <a:p>
            <a:r>
              <a:rPr kumimoji="1" lang="en-US" altLang="ja-JP" dirty="0" smtClean="0"/>
              <a:t>%&gt;%</a:t>
            </a:r>
            <a:r>
              <a:rPr kumimoji="1" lang="ja-JP" altLang="en-US" dirty="0" smtClean="0"/>
              <a:t>の左側の関数の結果を、右側の関数の第一引数にする</a:t>
            </a:r>
            <a:endParaRPr kumimoji="1" lang="en-US" altLang="ja-JP" dirty="0" smtClean="0"/>
          </a:p>
          <a:p>
            <a:r>
              <a:rPr lang="ja-JP" altLang="en-US" dirty="0"/>
              <a:t>連続する処理を行う場合</a:t>
            </a:r>
            <a:endParaRPr lang="en-US" altLang="ja-JP" dirty="0"/>
          </a:p>
          <a:p>
            <a:pPr marL="0" indent="0">
              <a:buNone/>
            </a:pPr>
            <a:r>
              <a:rPr lang="en-US" altLang="ja-JP" dirty="0" smtClean="0">
                <a:solidFill>
                  <a:srgbClr val="0070C0"/>
                </a:solidFill>
              </a:rPr>
              <a:t>a &lt;- xxx(b) %&gt;% </a:t>
            </a:r>
            <a:r>
              <a:rPr lang="en-US" altLang="ja-JP" dirty="0" err="1" smtClean="0">
                <a:solidFill>
                  <a:srgbClr val="0070C0"/>
                </a:solidFill>
              </a:rPr>
              <a:t>yyy</a:t>
            </a:r>
            <a:r>
              <a:rPr lang="en-US" altLang="ja-JP" dirty="0" smtClean="0">
                <a:solidFill>
                  <a:srgbClr val="0070C0"/>
                </a:solidFill>
              </a:rPr>
              <a:t>()</a:t>
            </a:r>
            <a:r>
              <a:rPr lang="en-US" altLang="ja-JP" dirty="0">
                <a:solidFill>
                  <a:srgbClr val="0070C0"/>
                </a:solidFill>
              </a:rPr>
              <a:t> </a:t>
            </a:r>
            <a:r>
              <a:rPr lang="en-US" altLang="ja-JP" dirty="0" smtClean="0">
                <a:solidFill>
                  <a:srgbClr val="0070C0"/>
                </a:solidFill>
              </a:rPr>
              <a:t>%&gt;% </a:t>
            </a:r>
            <a:r>
              <a:rPr lang="en-US" altLang="ja-JP" dirty="0" err="1" smtClean="0">
                <a:solidFill>
                  <a:srgbClr val="0070C0"/>
                </a:solidFill>
              </a:rPr>
              <a:t>zzz</a:t>
            </a:r>
            <a:r>
              <a:rPr lang="en-US" altLang="ja-JP" dirty="0" smtClean="0">
                <a:solidFill>
                  <a:srgbClr val="0070C0"/>
                </a:solidFill>
              </a:rPr>
              <a:t>() </a:t>
            </a: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3025187" cy="1846659"/>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data &lt;- </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r>
              <a:rPr lang="en-US" altLang="ja-JP" sz="2400" dirty="0">
                <a:solidFill>
                  <a:srgbClr val="0070C0"/>
                </a:solidFill>
              </a:rPr>
              <a:t>plot(data)</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smtClean="0">
                <a:solidFill>
                  <a:srgbClr val="0070C0"/>
                </a:solidFill>
              </a:rPr>
              <a:t>data.frame</a:t>
            </a:r>
            <a:r>
              <a:rPr lang="en-US" altLang="ja-JP" sz="2400" dirty="0" smtClean="0">
                <a:solidFill>
                  <a:srgbClr val="0070C0"/>
                </a:solidFill>
              </a:rPr>
              <a:t>(</a:t>
            </a:r>
            <a:r>
              <a:rPr lang="en-US" altLang="ja-JP" sz="2400" dirty="0" err="1" smtClean="0">
                <a:solidFill>
                  <a:srgbClr val="0070C0"/>
                </a:solidFill>
              </a:rPr>
              <a:t>x,y</a:t>
            </a:r>
            <a:r>
              <a:rPr lang="en-US" altLang="ja-JP" sz="2400" dirty="0" smtClean="0">
                <a:solidFill>
                  <a:srgbClr val="0070C0"/>
                </a:solidFill>
              </a:rPr>
              <a:t>)</a:t>
            </a:r>
            <a:r>
              <a:rPr lang="ja-JP" altLang="en-US" sz="2400" dirty="0">
                <a:solidFill>
                  <a:srgbClr val="0070C0"/>
                </a:solidFill>
              </a:rPr>
              <a:t> </a:t>
            </a:r>
            <a:r>
              <a:rPr lang="en-US" altLang="ja-JP" sz="2400" dirty="0" smtClean="0">
                <a:solidFill>
                  <a:srgbClr val="0070C0"/>
                </a:solidFill>
              </a:rPr>
              <a:t>%&gt;% plot()</a:t>
            </a:r>
            <a:endParaRPr lang="en-US" altLang="ja-JP" sz="2400" dirty="0">
              <a:solidFill>
                <a:srgbClr val="0070C0"/>
              </a:solidFill>
            </a:endParaRP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のコードと実行結果、解説文等を、</a:t>
            </a:r>
            <a:r>
              <a:rPr kumimoji="1" lang="en-US" altLang="ja-JP" dirty="0" smtClean="0"/>
              <a:t>html, pdf, doc</a:t>
            </a:r>
            <a:r>
              <a:rPr kumimoji="1" lang="ja-JP" altLang="en-US" dirty="0" smtClean="0"/>
              <a:t>形式で出力</a:t>
            </a:r>
            <a:endParaRPr kumimoji="1" lang="en-US" altLang="ja-JP" dirty="0" smtClean="0"/>
          </a:p>
          <a:p>
            <a:r>
              <a:rPr lang="en-US" altLang="ja-JP" dirty="0"/>
              <a:t>R</a:t>
            </a:r>
            <a:r>
              <a:rPr lang="ja-JP" altLang="en-US" dirty="0"/>
              <a:t>コードとドキュメントを同時に</a:t>
            </a:r>
            <a:r>
              <a:rPr lang="ja-JP" altLang="en-US" dirty="0" smtClean="0"/>
              <a:t>作成できる</a:t>
            </a:r>
            <a:endParaRPr lang="en-US" altLang="ja-JP" dirty="0" smtClean="0"/>
          </a:p>
          <a:p>
            <a:r>
              <a:rPr lang="en-US" altLang="ja-JP" dirty="0" smtClean="0"/>
              <a:t>R</a:t>
            </a:r>
            <a:r>
              <a:rPr lang="ja-JP" altLang="en-US" dirty="0" smtClean="0"/>
              <a:t>コードの実行結果がコード記載部分のすぐ下に表示される</a:t>
            </a:r>
            <a:endParaRPr lang="en-US" altLang="ja-JP" dirty="0" smtClean="0"/>
          </a:p>
          <a:p>
            <a:r>
              <a:rPr lang="en-US" altLang="ja-JP" dirty="0" err="1" smtClean="0"/>
              <a:t>Rstudio</a:t>
            </a:r>
            <a:r>
              <a:rPr lang="en-US" altLang="ja-JP" dirty="0" smtClean="0"/>
              <a:t> Help </a:t>
            </a:r>
            <a:br>
              <a:rPr lang="en-US" altLang="ja-JP" dirty="0" smtClean="0"/>
            </a:br>
            <a:r>
              <a:rPr lang="en-US" altLang="ja-JP" dirty="0" smtClean="0"/>
              <a:t>-&gt; </a:t>
            </a:r>
            <a:r>
              <a:rPr lang="en-US" altLang="ja-JP" dirty="0" err="1" smtClean="0"/>
              <a:t>Cheetsheets</a:t>
            </a:r>
            <a:r>
              <a:rPr lang="en-US" altLang="ja-JP" dirty="0"/>
              <a:t/>
            </a:r>
            <a:br>
              <a:rPr lang="en-US" altLang="ja-JP" dirty="0"/>
            </a:br>
            <a:r>
              <a:rPr lang="en-US" altLang="ja-JP" dirty="0" smtClean="0"/>
              <a:t> -&gt; R Markdown </a:t>
            </a:r>
            <a:r>
              <a:rPr lang="en-US" altLang="ja-JP" dirty="0" err="1" smtClean="0"/>
              <a:t>Cheet</a:t>
            </a:r>
            <a:r>
              <a:rPr lang="en-US" altLang="ja-JP" dirty="0" smtClean="0"/>
              <a:t> Sheet</a:t>
            </a:r>
            <a:br>
              <a:rPr lang="en-US" altLang="ja-JP" dirty="0" smtClean="0"/>
            </a:br>
            <a:r>
              <a:rPr lang="en-US" altLang="ja-JP" dirty="0" smtClean="0"/>
              <a:t> -&gt; R </a:t>
            </a:r>
            <a:r>
              <a:rPr lang="en-US" altLang="ja-JP" dirty="0" err="1" smtClean="0"/>
              <a:t>Markdwosn</a:t>
            </a:r>
            <a:r>
              <a:rPr lang="en-US" altLang="ja-JP" dirty="0" smtClean="0"/>
              <a:t> Reference Guide</a:t>
            </a:r>
            <a:br>
              <a:rPr lang="en-US" altLang="ja-JP" dirty="0" smtClean="0"/>
            </a:br>
            <a:endParaRPr lang="en-US" altLang="ja-JP" dirty="0" smtClean="0"/>
          </a:p>
          <a:p>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612270551"/>
              </p:ext>
            </p:extLst>
          </p:nvPr>
        </p:nvGraphicFramePr>
        <p:xfrm>
          <a:off x="8163736" y="567080"/>
          <a:ext cx="2044715" cy="784639"/>
        </p:xfrm>
        <a:graphic>
          <a:graphicData uri="http://schemas.openxmlformats.org/presentationml/2006/ole">
            <mc:AlternateContent xmlns:mc="http://schemas.openxmlformats.org/markup-compatibility/2006">
              <mc:Choice xmlns:v="urn:schemas-microsoft-com:vml" Requires="v">
                <p:oleObj spid="_x0000_s1039" name="パッケージャー シェル オブジェクト" showAsIcon="1" r:id="rId4" imgW="975600" imgH="374040" progId="Package">
                  <p:embed/>
                </p:oleObj>
              </mc:Choice>
              <mc:Fallback>
                <p:oleObj name="パッケージャー シェル オブジェクト" showAsIcon="1" r:id="rId4" imgW="975600" imgH="374040" progId="Package">
                  <p:embed/>
                  <p:pic>
                    <p:nvPicPr>
                      <p:cNvPr id="6" name="オブジェクト 5"/>
                      <p:cNvPicPr/>
                      <p:nvPr/>
                    </p:nvPicPr>
                    <p:blipFill>
                      <a:blip r:embed="rId5"/>
                      <a:stretch>
                        <a:fillRect/>
                      </a:stretch>
                    </p:blipFill>
                    <p:spPr>
                      <a:xfrm>
                        <a:off x="8163736" y="567080"/>
                        <a:ext cx="2044715" cy="784639"/>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r>
              <a:rPr kumimoji="1" lang="ja-JP" altLang="en-US" b="1" dirty="0" smtClean="0">
                <a:solidFill>
                  <a:schemeClr val="tx1">
                    <a:lumMod val="50000"/>
                    <a:lumOff val="50000"/>
                  </a:schemeClr>
                </a:solidFill>
              </a:rPr>
              <a:t>によるドキュメント作成の流れ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smtClean="0"/>
              <a:t>File -&gt; New File -&gt; R markdown…</a:t>
            </a:r>
            <a:br>
              <a:rPr lang="en-US" altLang="ja-JP" dirty="0" smtClean="0"/>
            </a:br>
            <a:r>
              <a:rPr lang="ja-JP" altLang="en-US" dirty="0" smtClean="0"/>
              <a:t>から </a:t>
            </a:r>
            <a:r>
              <a:rPr lang="en-US" altLang="ja-JP" dirty="0" smtClean="0"/>
              <a:t>.</a:t>
            </a:r>
            <a:r>
              <a:rPr lang="en-US" altLang="ja-JP" dirty="0" err="1" smtClean="0"/>
              <a:t>rmd</a:t>
            </a:r>
            <a:r>
              <a:rPr lang="ja-JP" altLang="en-US" dirty="0" smtClean="0"/>
              <a:t>ファイルを新規作成</a:t>
            </a:r>
            <a:endParaRPr lang="en-US" altLang="ja-JP" dirty="0" smtClean="0"/>
          </a:p>
          <a:p>
            <a:pPr marL="514350" indent="-514350">
              <a:buFont typeface="+mj-lt"/>
              <a:buAutoNum type="arabicPeriod"/>
            </a:pPr>
            <a:r>
              <a:rPr lang="ja-JP" altLang="en-US" dirty="0" smtClean="0"/>
              <a:t>ドキュメントと</a:t>
            </a:r>
            <a:r>
              <a:rPr lang="en-US" altLang="ja-JP" dirty="0" smtClean="0"/>
              <a:t>R</a:t>
            </a:r>
            <a:r>
              <a:rPr lang="ja-JP" altLang="en-US" dirty="0" smtClean="0"/>
              <a:t>コード作成</a:t>
            </a:r>
            <a:r>
              <a:rPr lang="en-US" altLang="ja-JP" dirty="0" smtClean="0"/>
              <a:t/>
            </a:r>
            <a:br>
              <a:rPr lang="en-US" altLang="ja-JP" dirty="0" smtClean="0"/>
            </a:br>
            <a:r>
              <a:rPr lang="en-US" altLang="ja-JP" dirty="0" smtClean="0"/>
              <a:t>R</a:t>
            </a:r>
            <a:r>
              <a:rPr lang="ja-JP" altLang="en-US" dirty="0" smtClean="0"/>
              <a:t>コードは</a:t>
            </a:r>
            <a:r>
              <a:rPr lang="en-US" altLang="ja-JP" dirty="0" smtClean="0"/>
              <a:t>R</a:t>
            </a:r>
            <a:r>
              <a:rPr lang="ja-JP" altLang="en-US" dirty="0" smtClean="0"/>
              <a:t> チャンクに記載</a:t>
            </a:r>
            <a:endParaRPr lang="en-US" altLang="ja-JP" dirty="0" smtClean="0"/>
          </a:p>
          <a:p>
            <a:pPr marL="514350" indent="-514350">
              <a:buFont typeface="+mj-lt"/>
              <a:buAutoNum type="arabicPeriod"/>
            </a:pPr>
            <a:r>
              <a:rPr lang="ja-JP" altLang="en-US" dirty="0" smtClean="0"/>
              <a:t>作成中の</a:t>
            </a:r>
            <a:r>
              <a:rPr lang="en-US" altLang="ja-JP" dirty="0" smtClean="0"/>
              <a:t>R</a:t>
            </a:r>
            <a:r>
              <a:rPr lang="ja-JP" altLang="en-US" dirty="0" smtClean="0"/>
              <a:t>コード実行結果は、</a:t>
            </a:r>
            <a:r>
              <a:rPr lang="en-US" altLang="ja-JP" dirty="0" smtClean="0"/>
              <a:t/>
            </a:r>
            <a:br>
              <a:rPr lang="en-US" altLang="ja-JP" dirty="0" smtClean="0"/>
            </a:br>
            <a:r>
              <a:rPr lang="en-US" altLang="ja-JP" dirty="0" smtClean="0"/>
              <a:t>shift + ctrl + Enter</a:t>
            </a:r>
            <a:r>
              <a:rPr lang="ja-JP" altLang="en-US" dirty="0" smtClean="0"/>
              <a:t>で確認</a:t>
            </a:r>
            <a:endParaRPr lang="en-US" altLang="ja-JP" dirty="0" smtClean="0"/>
          </a:p>
          <a:p>
            <a:pPr marL="514350" indent="-514350">
              <a:buFont typeface="+mj-lt"/>
              <a:buAutoNum type="arabicPeriod"/>
            </a:pPr>
            <a:r>
              <a:rPr lang="en-US" altLang="ja-JP" dirty="0" smtClean="0"/>
              <a:t>Knit</a:t>
            </a:r>
            <a:r>
              <a:rPr lang="ja-JP" altLang="en-US" dirty="0" smtClean="0"/>
              <a:t>ボタンでドキュメント作成</a:t>
            </a:r>
            <a:endParaRPr lang="en-US" altLang="ja-JP" dirty="0" smtClean="0"/>
          </a:p>
          <a:p>
            <a:pPr marL="514350" indent="-514350">
              <a:buFont typeface="+mj-lt"/>
              <a:buAutoNum type="arabicPeriod"/>
            </a:pPr>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a:t>
            </a:r>
            <a:r>
              <a:rPr kumimoji="1" lang="en-US" altLang="ja-JP" b="1" dirty="0" err="1" smtClean="0">
                <a:solidFill>
                  <a:schemeClr val="tx1">
                    <a:lumMod val="50000"/>
                    <a:lumOff val="50000"/>
                  </a:schemeClr>
                </a:solidFill>
              </a:rPr>
              <a:t>Rmd</a:t>
            </a:r>
            <a:r>
              <a:rPr kumimoji="1" lang="ja-JP" altLang="en-US" b="1" dirty="0" smtClean="0">
                <a:solidFill>
                  <a:schemeClr val="tx1">
                    <a:lumMod val="50000"/>
                    <a:lumOff val="50000"/>
                  </a:schemeClr>
                </a:solidFill>
              </a:rPr>
              <a:t>ファイル</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smtClean="0"/>
              <a:t>タイトル、出力形式</a:t>
            </a:r>
            <a:endParaRPr kumimoji="1" lang="ja-JP" altLang="en-US" b="1" dirty="0"/>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smtClean="0"/>
              <a:t>テキスト</a:t>
            </a:r>
            <a:endParaRPr kumimoji="1" lang="ja-JP" altLang="en-US" b="1" dirty="0"/>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smtClean="0"/>
              <a:t>R</a:t>
            </a:r>
            <a:r>
              <a:rPr kumimoji="1" lang="ja-JP" altLang="en-US" b="1" dirty="0" smtClean="0"/>
              <a:t>コード</a:t>
            </a:r>
            <a:r>
              <a:rPr lang="ja-JP" altLang="en-US" b="1" dirty="0" smtClean="0"/>
              <a:t>実行</a:t>
            </a:r>
            <a:r>
              <a:rPr lang="ja-JP" altLang="en-US" b="1" dirty="0"/>
              <a:t>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smtClean="0">
                <a:solidFill>
                  <a:schemeClr val="accent2"/>
                </a:solidFill>
              </a:rPr>
              <a:t>ドキュメント</a:t>
            </a:r>
            <a:endParaRPr kumimoji="1" lang="ja-JP" altLang="en-US" sz="2800" dirty="0">
              <a:solidFill>
                <a:schemeClr val="accent2"/>
              </a:solidFill>
            </a:endParaRP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smtClean="0">
                <a:solidFill>
                  <a:schemeClr val="accent2"/>
                </a:solidFill>
              </a:rPr>
              <a:t>改行は半角スペース２つ</a:t>
            </a:r>
            <a:endParaRPr kumimoji="1" lang="ja-JP" altLang="en-US" sz="2800" dirty="0">
              <a:solidFill>
                <a:schemeClr val="accent2"/>
              </a:solidFill>
            </a:endParaRP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smtClean="0">
                <a:solidFill>
                  <a:schemeClr val="accent2"/>
                </a:solidFill>
              </a:rPr>
              <a:t>見出し表示</a:t>
            </a:r>
            <a:r>
              <a:rPr kumimoji="1" lang="en-US" altLang="ja-JP" sz="2800" dirty="0" smtClean="0">
                <a:solidFill>
                  <a:schemeClr val="accent2"/>
                </a:solidFill>
              </a:rPr>
              <a:t/>
            </a:r>
            <a:br>
              <a:rPr kumimoji="1" lang="en-US" altLang="ja-JP" sz="2800" dirty="0" smtClean="0">
                <a:solidFill>
                  <a:schemeClr val="accent2"/>
                </a:solidFill>
              </a:rPr>
            </a:br>
            <a:r>
              <a:rPr kumimoji="1" lang="ja-JP" altLang="en-US" sz="2800" dirty="0" smtClean="0">
                <a:solidFill>
                  <a:schemeClr val="accent2"/>
                </a:solidFill>
              </a:rPr>
              <a:t>ボタン</a:t>
            </a:r>
            <a:endParaRPr kumimoji="1" lang="ja-JP" altLang="en-US" sz="2800" dirty="0">
              <a:solidFill>
                <a:schemeClr val="accent2"/>
              </a:solidFill>
            </a:endParaRP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r>
              <a:rPr kumimoji="1" lang="ja-JP" altLang="en-US" b="1" dirty="0" smtClean="0">
                <a:solidFill>
                  <a:schemeClr val="tx1">
                    <a:lumMod val="50000"/>
                    <a:lumOff val="50000"/>
                  </a:schemeClr>
                </a:solidFill>
              </a:rPr>
              <a:t>チャンク</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Insert -&gt; R</a:t>
            </a:r>
            <a:r>
              <a:rPr lang="ja-JP" altLang="en-US" dirty="0" smtClean="0"/>
              <a:t>または </a:t>
            </a:r>
            <a:r>
              <a:rPr lang="en-US" altLang="ja-JP" dirty="0" smtClean="0"/>
              <a:t>Ctrl + Alt + </a:t>
            </a:r>
            <a:r>
              <a:rPr lang="en-US" altLang="ja-JP" dirty="0" err="1" smtClean="0"/>
              <a:t>i</a:t>
            </a:r>
            <a:r>
              <a:rPr lang="ja-JP" altLang="en-US" dirty="0" smtClean="0"/>
              <a:t>で作成</a:t>
            </a:r>
            <a:endParaRPr lang="en-US" altLang="ja-JP" dirty="0" smtClean="0"/>
          </a:p>
          <a:p>
            <a:pPr marL="0" indent="0">
              <a:buNone/>
            </a:pPr>
            <a:r>
              <a:rPr lang="en-US" altLang="ja-JP" dirty="0" smtClean="0">
                <a:solidFill>
                  <a:schemeClr val="accent1"/>
                </a:solidFill>
              </a:rPr>
              <a:t>```{</a:t>
            </a:r>
            <a:r>
              <a:rPr lang="en-US" altLang="ja-JP" dirty="0">
                <a:solidFill>
                  <a:schemeClr val="accent1"/>
                </a:solidFill>
              </a:rPr>
              <a:t>r </a:t>
            </a:r>
            <a:r>
              <a:rPr lang="ja-JP" altLang="en-US" dirty="0" smtClean="0">
                <a:solidFill>
                  <a:schemeClr val="accent1"/>
                </a:solidFill>
              </a:rPr>
              <a:t>チャンクラベル</a:t>
            </a:r>
            <a:r>
              <a:rPr lang="en-US" altLang="ja-JP" dirty="0" smtClean="0">
                <a:solidFill>
                  <a:schemeClr val="accent1"/>
                </a:solidFill>
              </a:rPr>
              <a:t>, </a:t>
            </a:r>
            <a:r>
              <a:rPr lang="ja-JP" altLang="en-US" dirty="0" smtClean="0">
                <a:solidFill>
                  <a:schemeClr val="accent1"/>
                </a:solidFill>
              </a:rPr>
              <a:t>チャンクオプション</a:t>
            </a:r>
            <a:r>
              <a:rPr lang="en-US" altLang="ja-JP" dirty="0" smtClean="0">
                <a:solidFill>
                  <a:schemeClr val="accent1"/>
                </a:solidFill>
              </a:rPr>
              <a:t>}</a:t>
            </a:r>
          </a:p>
          <a:p>
            <a:pPr marL="0" indent="0">
              <a:buNone/>
            </a:pPr>
            <a:r>
              <a:rPr lang="ja-JP" altLang="en-US" dirty="0" smtClean="0"/>
              <a:t>ここにコードを書く</a:t>
            </a:r>
            <a:endParaRPr lang="en-US" altLang="ja-JP" dirty="0" smtClean="0"/>
          </a:p>
          <a:p>
            <a:pPr marL="0" indent="0">
              <a:buNone/>
            </a:pPr>
            <a:r>
              <a:rPr lang="en-US" altLang="ja-JP" dirty="0" smtClean="0">
                <a:solidFill>
                  <a:schemeClr val="accent1"/>
                </a:solidFill>
              </a:rPr>
              <a:t>```</a:t>
            </a:r>
            <a:endParaRPr lang="en-US" altLang="ja-JP" dirty="0">
              <a:solidFill>
                <a:schemeClr val="accent1"/>
              </a:solidFill>
            </a:endParaRPr>
          </a:p>
          <a:p>
            <a:r>
              <a:rPr lang="en-US" altLang="ja-JP" dirty="0" err="1" smtClean="0"/>
              <a:t>Rstudio</a:t>
            </a:r>
            <a:r>
              <a:rPr lang="ja-JP" altLang="en-US" dirty="0" smtClean="0"/>
              <a:t>では薄いグレーで表示される</a:t>
            </a:r>
            <a:endParaRPr kumimoji="1" lang="en-US" altLang="ja-JP" dirty="0" smtClean="0"/>
          </a:p>
          <a:p>
            <a:r>
              <a:rPr kumimoji="1" lang="ja-JP" altLang="en-US" dirty="0" smtClean="0"/>
              <a:t>チャンクラベル</a:t>
            </a:r>
            <a:endParaRPr kumimoji="1" lang="en-US" altLang="ja-JP" dirty="0" smtClean="0"/>
          </a:p>
          <a:p>
            <a:pPr lvl="1">
              <a:buFont typeface="Wingdings" panose="05000000000000000000" pitchFamily="2" charset="2"/>
              <a:buChar char="Ø"/>
            </a:pPr>
            <a:r>
              <a:rPr kumimoji="1" lang="ja-JP" altLang="en-US" sz="2800" dirty="0" smtClean="0"/>
              <a:t>その</a:t>
            </a:r>
            <a:r>
              <a:rPr kumimoji="1" lang="en-US" altLang="ja-JP" sz="2800" dirty="0" smtClean="0"/>
              <a:t>R</a:t>
            </a:r>
            <a:r>
              <a:rPr kumimoji="1" lang="ja-JP" altLang="en-US" sz="2800" dirty="0" smtClean="0"/>
              <a:t>チャンクのラベル（タイトル）</a:t>
            </a:r>
            <a:endParaRPr kumimoji="1" lang="en-US" altLang="ja-JP" sz="2800" dirty="0" smtClean="0"/>
          </a:p>
          <a:p>
            <a:pPr lvl="1">
              <a:buFont typeface="Wingdings" panose="05000000000000000000" pitchFamily="2" charset="2"/>
              <a:buChar char="Ø"/>
            </a:pPr>
            <a:r>
              <a:rPr kumimoji="1" lang="ja-JP" altLang="en-US" sz="2800" dirty="0" smtClean="0"/>
              <a:t>省略した場合は番号が自動で割り振られる</a:t>
            </a:r>
            <a:endParaRPr kumimoji="1" lang="en-US" altLang="ja-JP" sz="2800" dirty="0" smtClean="0"/>
          </a:p>
          <a:p>
            <a:pPr lvl="1">
              <a:buFont typeface="Wingdings" panose="05000000000000000000" pitchFamily="2" charset="2"/>
              <a:buChar char="Ø"/>
            </a:pPr>
            <a:r>
              <a:rPr kumimoji="1" lang="ja-JP" altLang="en-US" sz="2800" dirty="0" smtClean="0"/>
              <a:t>同じラベルは使用できない。</a:t>
            </a:r>
            <a:r>
              <a:rPr kumimoji="1" lang="en-US" altLang="ja-JP" sz="2800" dirty="0" smtClean="0"/>
              <a:t/>
            </a:r>
            <a:br>
              <a:rPr kumimoji="1" lang="en-US" altLang="ja-JP" sz="2800" dirty="0" smtClean="0"/>
            </a:br>
            <a:endParaRPr kumimoji="1" lang="en-US" altLang="ja-JP" sz="2800"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チャンクオプション</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R</a:t>
            </a:r>
            <a:r>
              <a:rPr lang="ja-JP" altLang="en-US" dirty="0" smtClean="0"/>
              <a:t>チャンクの実行方法を指定する</a:t>
            </a:r>
            <a:endParaRPr lang="en-US" altLang="ja-JP"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347143826"/>
              </p:ext>
            </p:extLst>
          </p:nvPr>
        </p:nvGraphicFramePr>
        <p:xfrm>
          <a:off x="1070431" y="2341637"/>
          <a:ext cx="10065656" cy="4233066"/>
        </p:xfrm>
        <a:graphic>
          <a:graphicData uri="http://schemas.openxmlformats.org/drawingml/2006/table">
            <a:tbl>
              <a:tblPr firstRow="1" bandRow="1">
                <a:tableStyleId>{5C22544A-7EE6-4342-B048-85BDC9FD1C3A}</a:tableStyleId>
              </a:tblPr>
              <a:tblGrid>
                <a:gridCol w="1585683">
                  <a:extLst>
                    <a:ext uri="{9D8B030D-6E8A-4147-A177-3AD203B41FA5}">
                      <a16:colId xmlns:a16="http://schemas.microsoft.com/office/drawing/2014/main" xmlns="" val="2098209027"/>
                    </a:ext>
                  </a:extLst>
                </a:gridCol>
                <a:gridCol w="1524000">
                  <a:extLst>
                    <a:ext uri="{9D8B030D-6E8A-4147-A177-3AD203B41FA5}">
                      <a16:colId xmlns:a16="http://schemas.microsoft.com/office/drawing/2014/main" xmlns="" val="2184390483"/>
                    </a:ext>
                  </a:extLst>
                </a:gridCol>
                <a:gridCol w="6955973">
                  <a:extLst>
                    <a:ext uri="{9D8B030D-6E8A-4147-A177-3AD203B41FA5}">
                      <a16:colId xmlns:a16="http://schemas.microsoft.com/office/drawing/2014/main" xmlns="" val="2882597021"/>
                    </a:ext>
                  </a:extLst>
                </a:gridCol>
              </a:tblGrid>
              <a:tr h="448741">
                <a:tc>
                  <a:txBody>
                    <a:bodyPr/>
                    <a:lstStyle/>
                    <a:p>
                      <a:r>
                        <a:rPr kumimoji="1" lang="ja-JP" altLang="en-US" sz="2400" dirty="0" smtClean="0"/>
                        <a:t>オプション</a:t>
                      </a:r>
                      <a:endParaRPr kumimoji="1" lang="ja-JP" altLang="en-US" sz="2400" dirty="0"/>
                    </a:p>
                  </a:txBody>
                  <a:tcPr/>
                </a:tc>
                <a:tc>
                  <a:txBody>
                    <a:bodyPr/>
                    <a:lstStyle/>
                    <a:p>
                      <a:r>
                        <a:rPr kumimoji="1" lang="ja-JP" altLang="en-US" sz="2400" dirty="0" smtClean="0"/>
                        <a:t>デフォルト</a:t>
                      </a:r>
                      <a:endParaRPr kumimoji="1" lang="ja-JP" altLang="en-US" sz="2400" dirty="0"/>
                    </a:p>
                  </a:txBody>
                  <a:tcPr/>
                </a:tc>
                <a:tc>
                  <a:txBody>
                    <a:bodyPr/>
                    <a:lstStyle/>
                    <a:p>
                      <a:r>
                        <a:rPr kumimoji="1" lang="ja-JP" altLang="en-US" sz="2400" dirty="0" smtClean="0"/>
                        <a:t>説明</a:t>
                      </a:r>
                      <a:endParaRPr kumimoji="1" lang="ja-JP" altLang="en-US" sz="2400" dirty="0"/>
                    </a:p>
                  </a:txBody>
                  <a:tcPr/>
                </a:tc>
                <a:extLst>
                  <a:ext uri="{0D108BD9-81ED-4DB2-BD59-A6C34878D82A}">
                    <a16:rowId xmlns:a16="http://schemas.microsoft.com/office/drawing/2014/main" xmlns="" val="3272266926"/>
                  </a:ext>
                </a:extLst>
              </a:tr>
              <a:tr h="532192">
                <a:tc>
                  <a:txBody>
                    <a:bodyPr/>
                    <a:lstStyle/>
                    <a:p>
                      <a:r>
                        <a:rPr kumimoji="1" lang="en-US" altLang="ja-JP" sz="2400" dirty="0" err="1" smtClean="0"/>
                        <a:t>eval</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R</a:t>
                      </a:r>
                      <a:r>
                        <a:rPr kumimoji="1" lang="ja-JP" altLang="en-US" sz="2400" dirty="0" smtClean="0"/>
                        <a:t>チャンクを実行する</a:t>
                      </a:r>
                      <a:endParaRPr kumimoji="1" lang="ja-JP" altLang="en-US" sz="2400" dirty="0"/>
                    </a:p>
                  </a:txBody>
                  <a:tcPr anchor="ctr"/>
                </a:tc>
                <a:extLst>
                  <a:ext uri="{0D108BD9-81ED-4DB2-BD59-A6C34878D82A}">
                    <a16:rowId xmlns:a16="http://schemas.microsoft.com/office/drawing/2014/main" xmlns="" val="3701885021"/>
                  </a:ext>
                </a:extLst>
              </a:tr>
              <a:tr h="510420">
                <a:tc>
                  <a:txBody>
                    <a:bodyPr/>
                    <a:lstStyle/>
                    <a:p>
                      <a:r>
                        <a:rPr kumimoji="1" lang="en-US" altLang="ja-JP" sz="2400" dirty="0" smtClean="0"/>
                        <a:t>echo</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smtClean="0"/>
                        <a:t>R</a:t>
                      </a:r>
                      <a:r>
                        <a:rPr lang="ja-JP" altLang="en-US" sz="2400" dirty="0" smtClean="0"/>
                        <a:t>チャンク内のコードをドキュメントに表示する</a:t>
                      </a:r>
                      <a:endParaRPr kumimoji="1" lang="ja-JP" altLang="en-US" sz="2400" dirty="0"/>
                    </a:p>
                  </a:txBody>
                  <a:tcPr anchor="ctr"/>
                </a:tc>
                <a:extLst>
                  <a:ext uri="{0D108BD9-81ED-4DB2-BD59-A6C34878D82A}">
                    <a16:rowId xmlns:a16="http://schemas.microsoft.com/office/drawing/2014/main" xmlns="" val="4206334479"/>
                  </a:ext>
                </a:extLst>
              </a:tr>
              <a:tr h="1525719">
                <a:tc>
                  <a:txBody>
                    <a:bodyPr/>
                    <a:lstStyle/>
                    <a:p>
                      <a:r>
                        <a:rPr kumimoji="1" lang="en-US" altLang="ja-JP" sz="2400" dirty="0" smtClean="0"/>
                        <a:t>include</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FALSE</a:t>
                      </a:r>
                      <a:r>
                        <a:rPr kumimoji="1" lang="ja-JP" altLang="en-US" sz="2400" dirty="0" smtClean="0"/>
                        <a:t>に設定すると、</a:t>
                      </a:r>
                      <a:r>
                        <a:rPr kumimoji="1" lang="en-US" altLang="ja-JP" sz="2400" dirty="0" smtClean="0"/>
                        <a:t>R</a:t>
                      </a:r>
                      <a:r>
                        <a:rPr kumimoji="1" lang="ja-JP" altLang="en-US" sz="2400" dirty="0" smtClean="0"/>
                        <a:t>チャンク内のコードを実行するが、</a:t>
                      </a:r>
                      <a:r>
                        <a:rPr kumimoji="1" lang="en-US" altLang="ja-JP" sz="2400" dirty="0" smtClean="0"/>
                        <a:t>R</a:t>
                      </a:r>
                      <a:r>
                        <a:rPr kumimoji="1" lang="ja-JP" altLang="en-US" sz="2400" dirty="0" smtClean="0"/>
                        <a:t>チャンクと実行結果ともにドキュメントには含めない</a:t>
                      </a:r>
                      <a:endParaRPr kumimoji="1" lang="ja-JP" altLang="en-US" sz="2400" dirty="0"/>
                    </a:p>
                  </a:txBody>
                  <a:tcPr anchor="ctr"/>
                </a:tc>
                <a:extLst>
                  <a:ext uri="{0D108BD9-81ED-4DB2-BD59-A6C34878D82A}">
                    <a16:rowId xmlns:a16="http://schemas.microsoft.com/office/drawing/2014/main" xmlns="" val="4185115576"/>
                  </a:ext>
                </a:extLst>
              </a:tr>
              <a:tr h="545254">
                <a:tc>
                  <a:txBody>
                    <a:bodyPr/>
                    <a:lstStyle/>
                    <a:p>
                      <a:r>
                        <a:rPr kumimoji="1" lang="en-US" altLang="ja-JP" sz="2400" dirty="0" smtClean="0"/>
                        <a:t>error</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lang="ja-JP" altLang="en-US" sz="2400" dirty="0" smtClean="0"/>
                        <a:t>エラーをドキュメントに表示する</a:t>
                      </a:r>
                      <a:endParaRPr kumimoji="1" lang="ja-JP" altLang="en-US" sz="2400" dirty="0"/>
                    </a:p>
                  </a:txBody>
                  <a:tcPr anchor="ctr"/>
                </a:tc>
                <a:extLst>
                  <a:ext uri="{0D108BD9-81ED-4DB2-BD59-A6C34878D82A}">
                    <a16:rowId xmlns:a16="http://schemas.microsoft.com/office/drawing/2014/main" xmlns="" val="3440888441"/>
                  </a:ext>
                </a:extLst>
              </a:tr>
              <a:tr h="662281">
                <a:tc>
                  <a:txBody>
                    <a:bodyPr/>
                    <a:lstStyle/>
                    <a:p>
                      <a:r>
                        <a:rPr kumimoji="1" lang="en-US" altLang="ja-JP" sz="2400" dirty="0" smtClean="0"/>
                        <a:t>warning</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warning</a:t>
                      </a:r>
                      <a:r>
                        <a:rPr kumimoji="1" lang="ja-JP" altLang="en-US" sz="2400" dirty="0" smtClean="0"/>
                        <a:t>をドキュメントに表示する</a:t>
                      </a:r>
                      <a:endParaRPr kumimoji="1" lang="ja-JP" altLang="en-US" sz="2400" dirty="0"/>
                    </a:p>
                  </a:txBody>
                  <a:tcPr anchor="ctr"/>
                </a:tc>
                <a:extLst>
                  <a:ext uri="{0D108BD9-81ED-4DB2-BD59-A6C34878D82A}">
                    <a16:rowId xmlns:a16="http://schemas.microsoft.com/office/drawing/2014/main" xmlns=""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smtClean="0"/>
              <a:t>無料</a:t>
            </a:r>
            <a:endParaRPr lang="en-US" altLang="ja-JP" dirty="0" smtClean="0"/>
          </a:p>
          <a:p>
            <a:r>
              <a:rPr lang="ja-JP" altLang="en-US" dirty="0" smtClean="0"/>
              <a:t>統計計算とグラフィックス</a:t>
            </a:r>
            <a:endParaRPr lang="en-US" altLang="ja-JP" dirty="0" smtClean="0"/>
          </a:p>
          <a:p>
            <a:r>
              <a:rPr lang="ja-JP" altLang="en-US" dirty="0" smtClean="0"/>
              <a:t>パッケージを追加することにより機能拡張</a:t>
            </a:r>
            <a:endParaRPr lang="en-US" altLang="ja-JP" dirty="0" smtClean="0">
              <a:hlinkClick r:id="rId2"/>
            </a:endParaRP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markdown</a:t>
            </a:r>
            <a:r>
              <a:rPr lang="ja-JP" altLang="en-US" dirty="0" smtClean="0"/>
              <a:t>によるドキュメント作成</a:t>
            </a:r>
            <a:endParaRPr lang="en-US" altLang="ja-JP" dirty="0" smtClean="0"/>
          </a:p>
          <a:p>
            <a:r>
              <a:rPr lang="ja-JP" altLang="en-US" dirty="0"/>
              <a:t>以下</a:t>
            </a:r>
            <a:r>
              <a:rPr lang="ja-JP" altLang="en-US" dirty="0" smtClean="0"/>
              <a:t>のコードを利用し、正規分布のヒストグラムを作成するドキュメントを作成してください</a:t>
            </a:r>
            <a:endParaRPr lang="en-US" altLang="ja-JP" dirty="0" smtClean="0"/>
          </a:p>
          <a:p>
            <a:pPr marL="0" indent="0">
              <a:buNone/>
            </a:pPr>
            <a:endParaRPr lang="en-US" altLang="ja-JP" dirty="0" smtClean="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 </a:t>
            </a:r>
            <a:endParaRPr lang="en-US" altLang="ja-JP" dirty="0" smtClean="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smtClean="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解答例</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studio</a:t>
            </a:r>
            <a:r>
              <a:rPr lang="ja-JP" altLang="en-US" dirty="0" smtClean="0"/>
              <a:t>で表示</a:t>
            </a:r>
            <a:endParaRPr kumimoji="1" lang="en-US" altLang="ja-JP" dirty="0" smtClean="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smtClean="0">
                  <a:solidFill>
                    <a:schemeClr val="accent2"/>
                  </a:solidFill>
                </a:rPr>
                <a:t>グラフ</a:t>
              </a:r>
              <a:endParaRPr kumimoji="1" lang="ja-JP" altLang="en-US" sz="2800" b="1" dirty="0">
                <a:solidFill>
                  <a:schemeClr val="accent2"/>
                </a:solidFill>
              </a:endParaRP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の統合解析環境（</a:t>
            </a:r>
            <a:r>
              <a:rPr lang="en-US" altLang="ja-JP" dirty="0" smtClean="0"/>
              <a:t>integrated development environment, IDE</a:t>
            </a:r>
            <a:r>
              <a:rPr kumimoji="1" lang="ja-JP" altLang="en-US" dirty="0" smtClean="0"/>
              <a:t>）</a:t>
            </a:r>
            <a:endParaRPr kumimoji="1" lang="en-US" altLang="ja-JP" dirty="0" smtClean="0"/>
          </a:p>
          <a:p>
            <a:r>
              <a:rPr lang="en-US" altLang="ja-JP" dirty="0">
                <a:hlinkClick r:id="rId2"/>
              </a:rPr>
              <a:t>https://rstudio.com/products/rstudio</a:t>
            </a:r>
            <a:r>
              <a:rPr lang="en-US" altLang="ja-JP" dirty="0" smtClean="0">
                <a:hlinkClick r:id="rId2"/>
              </a:rPr>
              <a:t>/</a:t>
            </a:r>
            <a:r>
              <a:rPr lang="en-US" altLang="ja-JP" dirty="0" smtClean="0"/>
              <a:t/>
            </a:r>
            <a:br>
              <a:rPr lang="en-US" altLang="ja-JP" dirty="0" smtClean="0"/>
            </a:br>
            <a:r>
              <a:rPr lang="ja-JP" altLang="en-US" dirty="0" smtClean="0"/>
              <a:t>よりダウンロード可能</a:t>
            </a:r>
            <a:endParaRPr lang="en-US" altLang="ja-JP" dirty="0" smtClean="0"/>
          </a:p>
          <a:p>
            <a:r>
              <a:rPr kumimoji="1" lang="ja-JP" altLang="en-US" dirty="0" smtClean="0"/>
              <a:t>無料版、有料版、サーバー、クラウド</a:t>
            </a:r>
            <a:endParaRPr kumimoji="1" lang="en-US" altLang="ja-JP" dirty="0" smtClean="0"/>
          </a:p>
          <a:p>
            <a:r>
              <a:rPr lang="en-US" altLang="ja-JP" dirty="0" smtClean="0"/>
              <a:t>Project</a:t>
            </a:r>
            <a:r>
              <a:rPr lang="ja-JP" altLang="en-US" dirty="0" smtClean="0"/>
              <a:t>ごとに環境設定可能</a:t>
            </a:r>
            <a:endParaRPr kumimoji="1" lang="en-US" altLang="ja-JP" dirty="0" smtClean="0"/>
          </a:p>
          <a:p>
            <a:r>
              <a:rPr kumimoji="1" lang="en-US" altLang="ja-JP" dirty="0" smtClean="0"/>
              <a:t>Tab</a:t>
            </a:r>
            <a:r>
              <a:rPr kumimoji="1" lang="ja-JP" altLang="en-US" dirty="0" smtClean="0"/>
              <a:t>キーによ</a:t>
            </a:r>
            <a:r>
              <a:rPr lang="ja-JP" altLang="en-US" dirty="0" smtClean="0"/>
              <a:t>るコードの補間</a:t>
            </a:r>
            <a:endParaRPr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r>
              <a:rPr lang="en-US" altLang="ja-JP" dirty="0" smtClean="0"/>
              <a:t>data viewer</a:t>
            </a:r>
            <a:endParaRPr lang="en-US" altLang="ja-JP" dirty="0"/>
          </a:p>
          <a:p>
            <a:r>
              <a:rPr kumimoji="1" lang="ja-JP" altLang="en-US" dirty="0" smtClean="0"/>
              <a:t>パッケージの管理</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smtClean="0">
                <a:solidFill>
                  <a:srgbClr val="FFC000"/>
                </a:solidFill>
              </a:rPr>
              <a:t>ただし、カスタマイズ可能</a:t>
            </a:r>
            <a:endParaRPr kumimoji="1" lang="ja-JP" altLang="en-US" sz="2800" b="1" dirty="0">
              <a:solidFill>
                <a:srgbClr val="FFC000"/>
              </a:solidFill>
            </a:endParaRP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a:t>
            </a:r>
            <a:r>
              <a:rPr lang="ja-JP" altLang="en-US" dirty="0" smtClean="0"/>
              <a:t>は</a:t>
            </a:r>
            <a:r>
              <a:rPr lang="en-US" altLang="ja-JP" dirty="0" err="1" smtClean="0"/>
              <a:t>Rstudio</a:t>
            </a:r>
            <a:r>
              <a:rPr lang="en-US" altLang="ja-JP" dirty="0" smtClean="0"/>
              <a:t> cloud free</a:t>
            </a:r>
            <a:r>
              <a:rPr lang="ja-JP" altLang="en-US" dirty="0" smtClean="0"/>
              <a:t>でセミナーを行います</a:t>
            </a:r>
            <a:endParaRPr lang="en-US" altLang="ja-JP" dirty="0" smtClean="0"/>
          </a:p>
          <a:p>
            <a:r>
              <a:rPr kumimoji="1" lang="en-US" altLang="ja-JP" dirty="0" smtClean="0"/>
              <a:t>15 project</a:t>
            </a:r>
            <a:r>
              <a:rPr kumimoji="1" lang="ja-JP" altLang="en-US" dirty="0" err="1" smtClean="0"/>
              <a:t>まで</a:t>
            </a:r>
            <a:r>
              <a:rPr kumimoji="1" lang="ja-JP" altLang="en-US" dirty="0" smtClean="0"/>
              <a:t>使用可能</a:t>
            </a:r>
            <a:endParaRPr kumimoji="1" lang="en-US" altLang="ja-JP" dirty="0" smtClean="0"/>
          </a:p>
          <a:p>
            <a:r>
              <a:rPr lang="en-US" altLang="ja-JP" dirty="0" smtClean="0"/>
              <a:t>15 project hours per month</a:t>
            </a:r>
            <a:r>
              <a:rPr lang="ja-JP" altLang="en-US" dirty="0" smtClean="0"/>
              <a:t>の使用制限</a:t>
            </a:r>
            <a:endParaRPr lang="en-US" altLang="ja-JP" dirty="0" smtClean="0"/>
          </a:p>
          <a:p>
            <a:r>
              <a:rPr kumimoji="1" lang="ja-JP" altLang="en-US" dirty="0" smtClean="0"/>
              <a:t>あらかじめ作成していただいた</a:t>
            </a:r>
            <a:r>
              <a:rPr kumimoji="1" lang="en-US" altLang="ja-JP" dirty="0" smtClean="0"/>
              <a:t/>
            </a:r>
            <a:br>
              <a:rPr kumimoji="1" lang="en-US" altLang="ja-JP" dirty="0" smtClean="0"/>
            </a:br>
            <a:r>
              <a:rPr kumimoji="1" lang="en-US" altLang="ja-JP" dirty="0" smtClean="0"/>
              <a:t>Google</a:t>
            </a:r>
            <a:r>
              <a:rPr kumimoji="1" lang="ja-JP" altLang="en-US" dirty="0" smtClean="0"/>
              <a:t>アカウントで</a:t>
            </a:r>
            <a:r>
              <a:rPr kumimoji="1" lang="en-US" altLang="ja-JP" dirty="0" smtClean="0"/>
              <a:t/>
            </a:r>
            <a:br>
              <a:rPr kumimoji="1" lang="en-US" altLang="ja-JP" dirty="0" smtClean="0"/>
            </a:br>
            <a:r>
              <a:rPr kumimoji="1" lang="ja-JP" altLang="en-US" dirty="0" smtClean="0"/>
              <a:t>サインインしてください</a:t>
            </a:r>
            <a:endParaRPr kumimoji="1" lang="en-US" altLang="ja-JP" dirty="0" smtClean="0"/>
          </a:p>
          <a:p>
            <a:pPr marL="0" indent="0">
              <a:buNone/>
            </a:pPr>
            <a:r>
              <a:rPr lang="ja-JP" altLang="en-US" dirty="0" smtClean="0"/>
              <a:t>　</a:t>
            </a:r>
            <a:r>
              <a:rPr lang="en-US" altLang="ja-JP" dirty="0" smtClean="0"/>
              <a:t>https</a:t>
            </a:r>
            <a:r>
              <a:rPr lang="en-US" altLang="ja-JP" dirty="0"/>
              <a:t>://rstudio.cloud/project/1573510</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1801</TotalTime>
  <Words>935</Words>
  <Application>Microsoft Office PowerPoint</Application>
  <PresentationFormat>ワイド画面</PresentationFormat>
  <Paragraphs>255</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パッケージャー シェル オブジェクト</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KASHIHARA YUSHI / 柏原 祐志</cp:lastModifiedBy>
  <cp:revision>783</cp:revision>
  <cp:lastPrinted>2019-07-18T10:05:47Z</cp:lastPrinted>
  <dcterms:created xsi:type="dcterms:W3CDTF">2019-07-16T00:45:48Z</dcterms:created>
  <dcterms:modified xsi:type="dcterms:W3CDTF">2020-10-23T10:27:40Z</dcterms:modified>
</cp:coreProperties>
</file>